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58"/>
  </p:notesMasterIdLst>
  <p:handoutMasterIdLst>
    <p:handoutMasterId r:id="rId59"/>
  </p:handoutMasterIdLst>
  <p:sldIdLst>
    <p:sldId id="331" r:id="rId2"/>
    <p:sldId id="517" r:id="rId3"/>
    <p:sldId id="532" r:id="rId4"/>
    <p:sldId id="515" r:id="rId5"/>
    <p:sldId id="523" r:id="rId6"/>
    <p:sldId id="516" r:id="rId7"/>
    <p:sldId id="502" r:id="rId8"/>
    <p:sldId id="507" r:id="rId9"/>
    <p:sldId id="506" r:id="rId10"/>
    <p:sldId id="513" r:id="rId11"/>
    <p:sldId id="534" r:id="rId12"/>
    <p:sldId id="540" r:id="rId13"/>
    <p:sldId id="527" r:id="rId14"/>
    <p:sldId id="365" r:id="rId15"/>
    <p:sldId id="414" r:id="rId16"/>
    <p:sldId id="266" r:id="rId17"/>
    <p:sldId id="537" r:id="rId18"/>
    <p:sldId id="497" r:id="rId19"/>
    <p:sldId id="427" r:id="rId20"/>
    <p:sldId id="364" r:id="rId21"/>
    <p:sldId id="544" r:id="rId22"/>
    <p:sldId id="426" r:id="rId23"/>
    <p:sldId id="421" r:id="rId24"/>
    <p:sldId id="422" r:id="rId25"/>
    <p:sldId id="443" r:id="rId26"/>
    <p:sldId id="363" r:id="rId27"/>
    <p:sldId id="545" r:id="rId28"/>
    <p:sldId id="538" r:id="rId29"/>
    <p:sldId id="433" r:id="rId30"/>
    <p:sldId id="542" r:id="rId31"/>
    <p:sldId id="541" r:id="rId32"/>
    <p:sldId id="539" r:id="rId33"/>
    <p:sldId id="267" r:id="rId34"/>
    <p:sldId id="282" r:id="rId35"/>
    <p:sldId id="536" r:id="rId36"/>
    <p:sldId id="529" r:id="rId37"/>
    <p:sldId id="435" r:id="rId38"/>
    <p:sldId id="425" r:id="rId39"/>
    <p:sldId id="447" r:id="rId40"/>
    <p:sldId id="420" r:id="rId41"/>
    <p:sldId id="431" r:id="rId42"/>
    <p:sldId id="362" r:id="rId43"/>
    <p:sldId id="419" r:id="rId44"/>
    <p:sldId id="533" r:id="rId45"/>
    <p:sldId id="520" r:id="rId46"/>
    <p:sldId id="521" r:id="rId47"/>
    <p:sldId id="522" r:id="rId48"/>
    <p:sldId id="460" r:id="rId49"/>
    <p:sldId id="470" r:id="rId50"/>
    <p:sldId id="519" r:id="rId51"/>
    <p:sldId id="473" r:id="rId52"/>
    <p:sldId id="531" r:id="rId53"/>
    <p:sldId id="486" r:id="rId54"/>
    <p:sldId id="508" r:id="rId55"/>
    <p:sldId id="477" r:id="rId56"/>
    <p:sldId id="410" r:id="rId5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14" autoAdjust="0"/>
    <p:restoredTop sz="94660"/>
  </p:normalViewPr>
  <p:slideViewPr>
    <p:cSldViewPr snapToGrid="0">
      <p:cViewPr>
        <p:scale>
          <a:sx n="107" d="100"/>
          <a:sy n="107" d="100"/>
        </p:scale>
        <p:origin x="432" y="2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16/07/2020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3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72225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21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DA653-0A6E-4A75-A53D-5DE6C28B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C1FD39-7BDE-4DE7-86FD-2DBBFEC57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9D5A7-DAA9-438A-9DEE-780D08BA1C7B}" type="datetimeFigureOut">
              <a:rPr lang="nl-NL" smtClean="0"/>
              <a:t>16-07-2020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3B4EF-E14D-4EF5-B809-372BFF6BF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CD9ED8-3B1E-49F2-BC48-C5C0235A1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9BB5-45F9-43F4-A5F0-33B528589BCF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504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tiff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g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gif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of global air pollution modeling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100" dirty="0"/>
              <a:t>surface product based on remote sensing and GEOS-CHEM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global prediction are of coarse resolution - &gt; integrating RS data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The surface product is used in our model. 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7238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100" dirty="0" err="1">
                <a:latin typeface="+mj-lt"/>
              </a:rPr>
              <a:t>Geospatial</a:t>
            </a:r>
            <a:r>
              <a:rPr lang="nl-NL" sz="2100" dirty="0">
                <a:latin typeface="+mj-lt"/>
              </a:rPr>
              <a:t> </a:t>
            </a:r>
            <a:r>
              <a:rPr lang="nl-NL" sz="2100" dirty="0" err="1">
                <a:latin typeface="+mj-lt"/>
              </a:rPr>
              <a:t>predictors</a:t>
            </a:r>
            <a:endParaRPr lang="en-NL" sz="21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962" y="4056836"/>
            <a:ext cx="2857500" cy="1600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</a:t>
            </a:r>
          </a:p>
          <a:p>
            <a:r>
              <a:rPr lang="en-GB" sz="1050" dirty="0"/>
              <a:t>as a proxy for socio-demographics</a:t>
            </a:r>
            <a:endParaRPr lang="en-NL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(100 m)</a:t>
            </a:r>
          </a:p>
          <a:p>
            <a:r>
              <a:rPr lang="en-GB" sz="1050" dirty="0"/>
              <a:t>From 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238357" y="5752891"/>
            <a:ext cx="56425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260" y="4092576"/>
            <a:ext cx="2663089" cy="1505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3589115" y="5693656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294243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 and OMI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satelite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measurements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till “modelling”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Machine learning</a:t>
            </a:r>
            <a:br>
              <a:rPr lang="en-US" sz="2000" dirty="0"/>
            </a:br>
            <a:br>
              <a:rPr lang="en-US" sz="2000" dirty="0"/>
            </a:br>
            <a:r>
              <a:rPr lang="en-US" sz="1800" dirty="0"/>
              <a:t>1980, computer science, machine learning, neural networks, </a:t>
            </a:r>
            <a:r>
              <a:rPr lang="en-US" sz="1800" dirty="0" err="1"/>
              <a:t>zipcode</a:t>
            </a:r>
            <a:r>
              <a:rPr lang="en-US" sz="1800" dirty="0"/>
              <a:t> </a:t>
            </a:r>
            <a:r>
              <a:rPr lang="en-US" sz="1800" dirty="0" err="1"/>
              <a:t>recognision</a:t>
            </a:r>
            <a:r>
              <a:rPr lang="en-US" sz="1800" dirty="0"/>
              <a:t> problem, bell lab 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(1)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C07DD5F9-7846-487D-9100-428A7324C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502" y="3185718"/>
            <a:ext cx="4682403" cy="294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287FB6-E900-4760-9256-8B91C5645348}"/>
              </a:ext>
            </a:extLst>
          </p:cNvPr>
          <p:cNvSpPr/>
          <p:nvPr/>
        </p:nvSpPr>
        <p:spPr>
          <a:xfrm>
            <a:off x="2569522" y="823916"/>
            <a:ext cx="3368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sz="2400" dirty="0">
                <a:latin typeface="+mj-lt"/>
              </a:rPr>
              <a:t> Bias</a:t>
            </a:r>
            <a:r>
              <a:rPr lang="nl-NL" altLang="zh-CN" sz="2400" dirty="0">
                <a:latin typeface="+mj-lt"/>
              </a:rPr>
              <a:t>-v</a:t>
            </a:r>
            <a:r>
              <a:rPr lang="nl-NL" sz="2400" dirty="0">
                <a:latin typeface="+mj-lt"/>
              </a:rPr>
              <a:t>ariance </a:t>
            </a:r>
            <a:r>
              <a:rPr lang="nl-NL" altLang="zh-CN" sz="2400" dirty="0">
                <a:latin typeface="+mj-lt"/>
              </a:rPr>
              <a:t>trade-off</a:t>
            </a:r>
            <a:endParaRPr lang="nl-NL" sz="2400" dirty="0">
              <a:latin typeface="+mj-lt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F9A3D4-B469-47C7-8D91-8542D3208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1502" y="1760163"/>
            <a:ext cx="5181600" cy="11144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E389AF-7657-41F7-99F8-18B96E7C1FDA}"/>
              </a:ext>
            </a:extLst>
          </p:cNvPr>
          <p:cNvSpPr/>
          <p:nvPr/>
        </p:nvSpPr>
        <p:spPr>
          <a:xfrm>
            <a:off x="1913221" y="6418694"/>
            <a:ext cx="40245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MSS10"/>
              </a:rPr>
              <a:t>All algorithms are affected by bias-variance trade-off</a:t>
            </a:r>
          </a:p>
          <a:p>
            <a:r>
              <a:rPr lang="nl-NL" dirty="0">
                <a:latin typeface="CMSS10"/>
              </a:rPr>
              <a:t>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59641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A6A248-B90F-41E9-90CE-3F8233253F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00" t="33730" r="3045" b="1454"/>
          <a:stretch/>
        </p:blipFill>
        <p:spPr>
          <a:xfrm>
            <a:off x="176580" y="4863838"/>
            <a:ext cx="2383718" cy="176356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7A3A1C7-F158-4D3D-89F3-C74A72A2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3848F0-A711-4D0C-B028-A4ECF9677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7" t="8235" r="42980" b="26949"/>
          <a:stretch/>
        </p:blipFill>
        <p:spPr>
          <a:xfrm>
            <a:off x="53234" y="1036257"/>
            <a:ext cx="5044501" cy="37208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75" y="3735522"/>
            <a:ext cx="1598834" cy="2465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433" y="1373593"/>
            <a:ext cx="1634675" cy="2241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8DA303-8C8A-4D1F-80E3-EEC107DEC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91" y="2716288"/>
            <a:ext cx="1898629" cy="249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74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4" y="2000854"/>
            <a:ext cx="6048964" cy="295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1947554" y="921812"/>
            <a:ext cx="4495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Go deep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8234E0-1E11-E043-86D5-F9421AAC199A}"/>
              </a:ext>
            </a:extLst>
          </p:cNvPr>
          <p:cNvGrpSpPr/>
          <p:nvPr/>
        </p:nvGrpSpPr>
        <p:grpSpPr>
          <a:xfrm>
            <a:off x="6840187" y="1710447"/>
            <a:ext cx="2303813" cy="3241228"/>
            <a:chOff x="8956406" y="609600"/>
            <a:chExt cx="2974337" cy="416197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7867C3C-AF07-5949-8762-F3674BD5D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6" y="2197458"/>
              <a:ext cx="2574118" cy="2574118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EEE2C53-05AD-5D43-80A0-FD6536FE8848}"/>
                </a:ext>
              </a:extLst>
            </p:cNvPr>
            <p:cNvSpPr/>
            <p:nvPr/>
          </p:nvSpPr>
          <p:spPr>
            <a:xfrm>
              <a:off x="10116465" y="793218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207115-814B-B64F-AABD-00BFAAEF0A0D}"/>
                </a:ext>
              </a:extLst>
            </p:cNvPr>
            <p:cNvSpPr txBox="1"/>
            <p:nvPr/>
          </p:nvSpPr>
          <p:spPr>
            <a:xfrm>
              <a:off x="10634133" y="609600"/>
              <a:ext cx="1092946" cy="75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density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F14567-81D6-DF4E-907E-7CA0C2D75208}"/>
                </a:ext>
              </a:extLst>
            </p:cNvPr>
            <p:cNvSpPr txBox="1"/>
            <p:nvPr/>
          </p:nvSpPr>
          <p:spPr>
            <a:xfrm>
              <a:off x="10666924" y="1575630"/>
              <a:ext cx="12638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Road structure</a:t>
              </a:r>
            </a:p>
          </p:txBody>
        </p:sp>
        <p:sp>
          <p:nvSpPr>
            <p:cNvPr id="22" name="Down Arrow 21">
              <a:extLst>
                <a:ext uri="{FF2B5EF4-FFF2-40B4-BE49-F238E27FC236}">
                  <a16:creationId xmlns:a16="http://schemas.microsoft.com/office/drawing/2014/main" id="{A6EDB491-F919-AA4F-9EAA-3EB7370255C2}"/>
                </a:ext>
              </a:extLst>
            </p:cNvPr>
            <p:cNvSpPr/>
            <p:nvPr/>
          </p:nvSpPr>
          <p:spPr>
            <a:xfrm>
              <a:off x="10116465" y="1255931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9220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Ensemble tree-based methods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697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3369796" y="1264293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Regression</a:t>
            </a:r>
            <a:r>
              <a:rPr lang="nl-NL" sz="2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trees</a:t>
            </a:r>
          </a:p>
          <a:p>
            <a:r>
              <a:rPr lang="nl-NL" sz="1500" dirty="0">
                <a:latin typeface="+mj-lt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DC567E4-B0F6-F943-AE8E-29205CA57CC1}"/>
              </a:ext>
            </a:extLst>
          </p:cNvPr>
          <p:cNvSpPr txBox="1"/>
          <p:nvPr/>
        </p:nvSpPr>
        <p:spPr>
          <a:xfrm>
            <a:off x="700474" y="1955955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decision tree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-- </a:t>
            </a:r>
            <a:r>
              <a:rPr lang="nl-NL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reducing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 model </a:t>
            </a:r>
            <a:r>
              <a:rPr lang="nl-NL" altLang="zh-CN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  <a:p>
            <a:endParaRPr lang="nl-NL" sz="1600" dirty="0"/>
          </a:p>
          <a:p>
            <a:r>
              <a:rPr lang="nl-NL" sz="1600" dirty="0"/>
              <a:t>Is it true that boosting trees are always better than the randomforest?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600" dirty="0"/>
            </a:br>
            <a:r>
              <a:rPr lang="en-GB" sz="1600" b="1" dirty="0"/>
              <a:t>1. Introduction to air pollution mapping and data exploration 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hands-on 1 (10 mins): “getting ready”</a:t>
            </a:r>
            <a:br>
              <a:rPr lang="en-GB" sz="1600" dirty="0"/>
            </a:br>
            <a:r>
              <a:rPr lang="en-GB" sz="1600" dirty="0"/>
              <a:t>install packages, visualize data, data exploration: paired correlations, spatial dependence and scatterplot</a:t>
            </a:r>
            <a:br>
              <a:rPr lang="en-GB" sz="1600" dirty="0"/>
            </a:br>
            <a:br>
              <a:rPr lang="en-GB" sz="1600" dirty="0"/>
            </a:br>
            <a:r>
              <a:rPr lang="en-GB" sz="1600" b="1" dirty="0"/>
              <a:t>2. Machine learning methods</a:t>
            </a:r>
            <a:br>
              <a:rPr lang="en-GB" sz="1600" dirty="0"/>
            </a:br>
            <a:r>
              <a:rPr lang="en-GB" sz="1600" dirty="0"/>
              <a:t>ensemble trees, mixed-effect models, artificial neural network, convolutional neural networks</a:t>
            </a:r>
            <a:br>
              <a:rPr lang="en-GB" sz="1600" dirty="0"/>
            </a:br>
            <a:br>
              <a:rPr lang="en-GB" sz="1600" dirty="0"/>
            </a:br>
            <a:r>
              <a:rPr lang="en-GB" sz="1600" dirty="0"/>
              <a:t>hands-on 2 + break (45 mins): “machine learning methods.”</a:t>
            </a:r>
            <a:br>
              <a:rPr lang="en-GB" sz="1600" dirty="0"/>
            </a:br>
            <a:r>
              <a:rPr lang="en-GB" sz="1600" dirty="0"/>
              <a:t>  </a:t>
            </a:r>
            <a:br>
              <a:rPr lang="en-GB" sz="1600" dirty="0"/>
            </a:br>
            <a:r>
              <a:rPr lang="en-GB" sz="1600" b="1" dirty="0"/>
              <a:t>3. Modelling process</a:t>
            </a:r>
            <a:br>
              <a:rPr lang="en-GB" sz="1600" b="1" dirty="0"/>
            </a:br>
            <a:br>
              <a:rPr lang="en-GB" sz="1600" dirty="0"/>
            </a:br>
            <a:r>
              <a:rPr lang="en-GB" sz="1600" dirty="0"/>
              <a:t>hands-on 3 (15 mins): “modelling process”</a:t>
            </a:r>
            <a:br>
              <a:rPr lang="en-GB" sz="1600" dirty="0"/>
            </a:br>
            <a:r>
              <a:rPr lang="en-GB" sz="1600" dirty="0"/>
              <a:t>hyper-parameter optimization, bootstrapping-based cross-validation, mapping and compare spatial patterns of different predictions</a:t>
            </a:r>
            <a:br>
              <a:rPr lang="en-GB" sz="1600" dirty="0"/>
            </a:br>
            <a:r>
              <a:rPr lang="en-GB" sz="1600" dirty="0"/>
              <a:t> </a:t>
            </a:r>
            <a:br>
              <a:rPr lang="en-GB" sz="1600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variance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p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i="1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1800" b="0" i="1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942975" y="3678694"/>
            <a:ext cx="8142302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dirty="0"/>
              <a:t>Limitation</a:t>
            </a:r>
            <a:r>
              <a:rPr lang="nl-NL" dirty="0"/>
              <a:t>: </a:t>
            </a:r>
          </a:p>
          <a:p>
            <a:r>
              <a:rPr lang="nl-NL" dirty="0"/>
              <a:t>Bias towarding variables with many splits or missing variables, does not assess uncertainty </a:t>
            </a:r>
          </a:p>
          <a:p>
            <a:endParaRPr lang="nl-NL" b="1" dirty="0"/>
          </a:p>
          <a:p>
            <a:r>
              <a:rPr lang="nl-NL" b="1" dirty="0"/>
              <a:t>Variations:</a:t>
            </a:r>
          </a:p>
          <a:p>
            <a:endParaRPr lang="nl-NL" i="1" dirty="0"/>
          </a:p>
          <a:p>
            <a:r>
              <a:rPr lang="nl-NL" i="1" dirty="0"/>
              <a:t>Recursive partition trees:</a:t>
            </a:r>
            <a:r>
              <a:rPr lang="nl-NL" dirty="0"/>
              <a:t> </a:t>
            </a:r>
          </a:p>
          <a:p>
            <a:r>
              <a:rPr lang="nl-NL" dirty="0"/>
              <a:t>Hypothesis testing of dependency between variables and resursively fitting the </a:t>
            </a:r>
            <a:r>
              <a:rPr lang="nl-NL" dirty="0" err="1"/>
              <a:t>splitting</a:t>
            </a:r>
            <a:r>
              <a:rPr lang="nl-NL" dirty="0"/>
              <a:t> </a:t>
            </a:r>
            <a:r>
              <a:rPr lang="nl-NL" dirty="0" err="1"/>
              <a:t>weight</a:t>
            </a:r>
            <a:endParaRPr lang="nl-NL" dirty="0"/>
          </a:p>
          <a:p>
            <a:endParaRPr lang="nl-NL" i="1" dirty="0"/>
          </a:p>
          <a:p>
            <a:r>
              <a:rPr lang="nl-NL" i="1" dirty="0"/>
              <a:t>Baysian based sampling and variable selection:</a:t>
            </a:r>
            <a:r>
              <a:rPr lang="nl-NL" dirty="0"/>
              <a:t> </a:t>
            </a:r>
          </a:p>
          <a:p>
            <a:r>
              <a:rPr lang="nl-NL" dirty="0"/>
              <a:t>Baysian framework for 1 and 2 </a:t>
            </a:r>
          </a:p>
          <a:p>
            <a:endParaRPr lang="nl-NL" dirty="0"/>
          </a:p>
          <a:p>
            <a:r>
              <a:rPr lang="nl-NL" i="1" dirty="0"/>
              <a:t>Quantile random forest:</a:t>
            </a:r>
            <a:r>
              <a:rPr lang="nl-NL" dirty="0"/>
              <a:t> </a:t>
            </a:r>
          </a:p>
          <a:p>
            <a:r>
              <a:rPr lang="nl-NL" dirty="0"/>
              <a:t>Estimate quantiles (beyond the conditional mean)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 Bootstraping sample D* from the  training data D</a:t>
            </a:r>
          </a:p>
          <a:p>
            <a:pPr marL="342900" indent="-342900">
              <a:buFont typeface="+mj-lt"/>
              <a:buAutoNum type="arabicPeriod"/>
            </a:pPr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45722" y="1368444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More details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Stochastic gradient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334A0C-E20B-49E7-8FDE-E94B08DCF05E}"/>
              </a:ext>
            </a:extLst>
          </p:cNvPr>
          <p:cNvSpPr txBox="1"/>
          <p:nvPr/>
        </p:nvSpPr>
        <p:spPr>
          <a:xfrm>
            <a:off x="950927" y="2523729"/>
            <a:ext cx="7877175" cy="22467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initial:</a:t>
            </a:r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y</a:t>
            </a:r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fit a regression tree to r: g(x)</a:t>
            </a:r>
          </a:p>
          <a:p>
            <a:endParaRPr lang="nl-NL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2000" i="1" dirty="0">
                <a:latin typeface="Courier New" panose="02070309020205020404" pitchFamily="49" charset="0"/>
                <a:cs typeface="Courier New" panose="02070309020205020404" pitchFamily="49" charset="0"/>
              </a:rPr>
              <a:t>for each tree: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f(x) 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e</a:t>
            </a:r>
            <a:r>
              <a:rPr lang="zh-CN" alt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g(x) </a:t>
            </a:r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r = r – f(x)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9BABC35-E1F2-499B-AEBF-E176C1AB2ED6}"/>
              </a:ext>
            </a:extLst>
          </p:cNvPr>
          <p:cNvSpPr/>
          <p:nvPr/>
        </p:nvSpPr>
        <p:spPr>
          <a:xfrm>
            <a:off x="6447322" y="5058340"/>
            <a:ext cx="22284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dirty="0">
                <a:latin typeface="Calibri" panose="020F0502020204030204" pitchFamily="34" charset="0"/>
                <a:cs typeface="Calibri" panose="020F0502020204030204" pitchFamily="34" charset="0"/>
              </a:rPr>
              <a:t>(r: residual; e: learning rate)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(Stochastic) Gradient Boosting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XGboost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computation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l-GR" sz="1800" dirty="0">
                <a:solidFill>
                  <a:schemeClr val="tx1"/>
                </a:solidFill>
                <a:latin typeface="+mn-lt"/>
              </a:rPr>
              <a:t>obj(θ)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B7011-D9FC-408B-954C-4ABFE93122E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84003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9AB8309-FF24-43AB-97F5-135841FBAEC8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Control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overfitting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Regularization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DEA597-94E8-41A4-BFCB-DBA72A99C2B2}"/>
              </a:ext>
            </a:extLst>
          </p:cNvPr>
          <p:cNvSpPr txBox="1"/>
          <p:nvPr/>
        </p:nvSpPr>
        <p:spPr>
          <a:xfrm>
            <a:off x="-492287" y="1181113"/>
            <a:ext cx="9176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dirty="0"/>
              <a:t> </a:t>
            </a:r>
          </a:p>
        </p:txBody>
      </p:sp>
      <p:pic>
        <p:nvPicPr>
          <p:cNvPr id="1030" name="Picture 6" descr="https://res.cloudinary.com/dyd911kmh/image/upload/f_auto,q_auto:best/v1543418448/eq11_ij4mms.png">
            <a:extLst>
              <a:ext uri="{FF2B5EF4-FFF2-40B4-BE49-F238E27FC236}">
                <a16:creationId xmlns:a16="http://schemas.microsoft.com/office/drawing/2014/main" id="{45FD0C1A-DE36-4400-B368-11DEBEFD7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08" y="4938407"/>
            <a:ext cx="3344777" cy="6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res.cloudinary.com/dyd911kmh/image/upload/f_auto,q_auto:best/v1543418448/eq10_h59azt.png">
            <a:extLst>
              <a:ext uri="{FF2B5EF4-FFF2-40B4-BE49-F238E27FC236}">
                <a16:creationId xmlns:a16="http://schemas.microsoft.com/office/drawing/2014/main" id="{2644E85B-BAAD-4E22-AC7C-996759A5F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98" y="1601821"/>
            <a:ext cx="3566128" cy="69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-images-1.medium.com/max/800/1*VNq12fddW4O25KyLy-JgBw.png">
            <a:extLst>
              <a:ext uri="{FF2B5EF4-FFF2-40B4-BE49-F238E27FC236}">
                <a16:creationId xmlns:a16="http://schemas.microsoft.com/office/drawing/2014/main" id="{01FCE11B-7223-4C16-AC24-85479266E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354" y="1244601"/>
            <a:ext cx="5045007" cy="246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cdn-images-1.medium.com/max/800/1*iz4AZmNJGWNzOX5P-SmW4A.png">
            <a:extLst>
              <a:ext uri="{FF2B5EF4-FFF2-40B4-BE49-F238E27FC236}">
                <a16:creationId xmlns:a16="http://schemas.microsoft.com/office/drawing/2014/main" id="{187A8043-8F0D-4230-9765-2690A54D3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26" y="3790739"/>
            <a:ext cx="5069835" cy="2475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A6106E4-D9E9-4C6F-B6EE-E21F7435F22C}"/>
              </a:ext>
            </a:extLst>
          </p:cNvPr>
          <p:cNvSpPr/>
          <p:nvPr/>
        </p:nvSpPr>
        <p:spPr>
          <a:xfrm>
            <a:off x="330108" y="4372055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Lasso regression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71CA2-48C7-43E6-8D77-C7FBF772B85A}"/>
              </a:ext>
            </a:extLst>
          </p:cNvPr>
          <p:cNvSpPr/>
          <p:nvPr/>
        </p:nvSpPr>
        <p:spPr>
          <a:xfrm>
            <a:off x="322226" y="1190860"/>
            <a:ext cx="15376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Ridge regression</a:t>
            </a:r>
          </a:p>
        </p:txBody>
      </p:sp>
    </p:spTree>
    <p:extLst>
      <p:ext uri="{BB962C8B-B14F-4D97-AF65-F5344CB8AC3E}">
        <p14:creationId xmlns:p14="http://schemas.microsoft.com/office/powerpoint/2010/main" val="83421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nrounds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Controls the maximum number of iterations.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learning rate, 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max_depth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depth of the tree.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Gamma: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large coefficients which don't improve the model's performance.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Alpha L1 norm (Lasso)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Lambda L2 norm (Ridge)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05347" y="467900"/>
            <a:ext cx="27494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Hyperparameters</a:t>
            </a:r>
          </a:p>
        </p:txBody>
      </p:sp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0460083-CE0A-8D44-AEEB-D0E625445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3" b="33332"/>
          <a:stretch/>
        </p:blipFill>
        <p:spPr>
          <a:xfrm>
            <a:off x="290311" y="2479064"/>
            <a:ext cx="2218358" cy="14739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BC736-0743-0645-98D0-63EE91971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357" y="2479064"/>
            <a:ext cx="2180465" cy="14739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FD0B72-1B04-D345-A2D3-845264B4A4EA}"/>
              </a:ext>
            </a:extLst>
          </p:cNvPr>
          <p:cNvSpPr txBox="1"/>
          <p:nvPr/>
        </p:nvSpPr>
        <p:spPr>
          <a:xfrm>
            <a:off x="290311" y="4025819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DC5F60-DBE4-524C-898C-E6E3DDA67BDC}"/>
              </a:ext>
            </a:extLst>
          </p:cNvPr>
          <p:cNvSpPr txBox="1"/>
          <p:nvPr/>
        </p:nvSpPr>
        <p:spPr>
          <a:xfrm>
            <a:off x="2624523" y="4025819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809940-6FDB-7548-A83D-D30C99A06B99}"/>
              </a:ext>
            </a:extLst>
          </p:cNvPr>
          <p:cNvSpPr/>
          <p:nvPr/>
        </p:nvSpPr>
        <p:spPr>
          <a:xfrm>
            <a:off x="290311" y="468365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https://lumeng0312.shinyapps.io/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/?_</a:t>
            </a:r>
            <a:r>
              <a:rPr lang="en-GB" dirty="0" err="1">
                <a:latin typeface="Calibri" panose="020F0502020204030204" pitchFamily="34" charset="0"/>
                <a:cs typeface="Calibri" panose="020F0502020204030204" pitchFamily="34" charset="0"/>
              </a:rPr>
              <a:t>ga</a:t>
            </a:r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=2.179522658.79817579.1592385947-986486774.1592216474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30DDE-7B54-0E4F-B1B0-B8912BB54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2479064"/>
            <a:ext cx="1905000" cy="190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CBFADBD-829F-5F4C-8381-778158BB76BE}"/>
              </a:ext>
            </a:extLst>
          </p:cNvPr>
          <p:cNvSpPr txBox="1"/>
          <p:nvPr/>
        </p:nvSpPr>
        <p:spPr>
          <a:xfrm>
            <a:off x="5991225" y="4714429"/>
            <a:ext cx="2876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Please try this QR code if the link does not work.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04E850-52E1-964A-B86C-D82B21CA2C4C}"/>
              </a:ext>
            </a:extLst>
          </p:cNvPr>
          <p:cNvSpPr/>
          <p:nvPr/>
        </p:nvSpPr>
        <p:spPr>
          <a:xfrm>
            <a:off x="290311" y="1651128"/>
            <a:ext cx="3478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830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86CECA-F61D-4984-8227-4A35C8383177}"/>
              </a:ext>
            </a:extLst>
          </p:cNvPr>
          <p:cNvSpPr txBox="1"/>
          <p:nvPr/>
        </p:nvSpPr>
        <p:spPr>
          <a:xfrm>
            <a:off x="1202707" y="1524000"/>
            <a:ext cx="6219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dirty="0"/>
          </a:p>
          <a:p>
            <a:r>
              <a:rPr lang="nl-NL" sz="1800" dirty="0"/>
              <a:t>Lasso regularization of regression trees</a:t>
            </a:r>
          </a:p>
          <a:p>
            <a:r>
              <a:rPr lang="nl-NL" sz="1800" dirty="0"/>
              <a:t>--- discarding trees that are not useful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343445" y="722412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/>
              <a:t>Postprocessing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982F22-2FD7-4521-8DD5-BD4E087A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03" y="3210297"/>
            <a:ext cx="6405630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275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Introduction and data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2: Ensemble tree-based methods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the chunks from “modelling” for different modelling approach.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767440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04380-515B-D141-90CC-183DF96E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2F01C-5857-9946-B375-DB189782B9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99825-A563-2D48-9F79-C4237497FF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60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Deep convolutional neural networks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(3)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25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0_Profession\PostDoc\2019\projects\presentations\CCSS\pics\8_backprop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28" y="1853213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0_Profession\PostDoc\2019\projects\presentations\CCSS\pics\8_backprop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53213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0_Profession\PostDoc\2019\projects\presentations\CCSS\pics\8_backprop01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53212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0_Profession\PostDoc\2019\projects\presentations\CCSS\pics\8_backprop02_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53211"/>
            <a:ext cx="5029200" cy="32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218F8FA-5607-6348-B66E-338764304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0593"/>
            <a:ext cx="8229600" cy="1143000"/>
          </a:xfrm>
        </p:spPr>
        <p:txBody>
          <a:bodyPr/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88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 descr="C:\0_Profession\PostDoc\2019\projects\presentations\CCSS\pics\9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562" y="1705257"/>
            <a:ext cx="6188952" cy="21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0_Profession\PostDoc\2019\projects\presentations\CCSS\pics\9_cnn0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0_Profession\PostDoc\2019\projects\presentations\CCSS\pics\9_cnn0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57879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0_Profession\PostDoc\2019\projects\presentations\CCSS\pics\9_cnn0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11" y="2066043"/>
            <a:ext cx="6544198" cy="1669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elated image"/>
          <p:cNvPicPr>
            <a:picLocks noChangeAspect="1" noChangeArrowheads="1" noCrop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80" y="3919353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s://i.stack.imgur.com/f2RiP.gif"/>
          <p:cNvPicPr>
            <a:picLocks noChangeAspect="1" noChangeArrowheads="1" noCrop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979" y="3919352"/>
            <a:ext cx="1550485" cy="176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0_Profession\PostDoc\2019\projects\presentations\CCSS\pics\9_cnn0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6903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0_Profession\PostDoc\2019\projects\presentations\CCSS\pics\9_cnn0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1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0_Profession\PostDoc\2019\projects\presentations\CCSS\pics\9_cnn07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32000"/>
            <a:ext cx="4667995" cy="98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998BC8-1CB4-B547-8EB1-32E06391AB69}"/>
              </a:ext>
            </a:extLst>
          </p:cNvPr>
          <p:cNvSpPr/>
          <p:nvPr/>
        </p:nvSpPr>
        <p:spPr>
          <a:xfrm>
            <a:off x="2824561" y="714531"/>
            <a:ext cx="4180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deconvolution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7045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14" y="891662"/>
            <a:ext cx="226857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3" y="183038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</p:txBody>
      </p:sp>
    </p:spTree>
    <p:extLst>
      <p:ext uri="{BB962C8B-B14F-4D97-AF65-F5344CB8AC3E}">
        <p14:creationId xmlns:p14="http://schemas.microsoft.com/office/powerpoint/2010/main" val="4014978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What can the machine learning methods tell?</a:t>
            </a:r>
            <a:br>
              <a:rPr lang="en-US" sz="2000" dirty="0"/>
            </a:br>
            <a:r>
              <a:rPr lang="en-US" sz="2000" dirty="0"/>
              <a:t>Partial dependence plot, trees, variable importance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2 (2)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968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/>
            </a:br>
            <a:br>
              <a:rPr lang="en-US" sz="1800" dirty="0"/>
            </a:br>
            <a:r>
              <a:rPr lang="en-US" sz="1800" dirty="0"/>
              <a:t>Predicting air pollution and analyzing the sources. </a:t>
            </a:r>
            <a:endParaRPr lang="nl-NL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935761" y="3027902"/>
            <a:ext cx="1401545" cy="2115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Sensor measurements:</a:t>
            </a:r>
          </a:p>
          <a:p>
            <a:endParaRPr lang="en-US" sz="1100" dirty="0"/>
          </a:p>
          <a:p>
            <a:r>
              <a:rPr lang="en-US" sz="1100" dirty="0"/>
              <a:t>Station measurements</a:t>
            </a:r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Mobil sensors</a:t>
            </a:r>
          </a:p>
          <a:p>
            <a:endParaRPr lang="nl-NL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160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GIS predictors:</a:t>
            </a:r>
          </a:p>
          <a:p>
            <a:endParaRPr lang="en-US" sz="1100" dirty="0"/>
          </a:p>
          <a:p>
            <a:r>
              <a:rPr lang="en-US" sz="1100" dirty="0"/>
              <a:t>Population</a:t>
            </a:r>
          </a:p>
          <a:p>
            <a:r>
              <a:rPr lang="en-US" sz="1100" dirty="0"/>
              <a:t>Road length within a buffer</a:t>
            </a:r>
          </a:p>
          <a:p>
            <a:r>
              <a:rPr lang="en-US" sz="1100" dirty="0"/>
              <a:t>Distance to roads</a:t>
            </a:r>
          </a:p>
          <a:p>
            <a:r>
              <a:rPr lang="en-US" sz="1100" dirty="0"/>
              <a:t>Traffic load</a:t>
            </a:r>
          </a:p>
          <a:p>
            <a:r>
              <a:rPr lang="en-US" sz="1100" dirty="0"/>
              <a:t>…</a:t>
            </a:r>
          </a:p>
          <a:p>
            <a:endParaRPr lang="nl-NL" sz="105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82EA99-702B-4CB5-8A8A-9C3A7333930D}"/>
              </a:ext>
            </a:extLst>
          </p:cNvPr>
          <p:cNvSpPr txBox="1"/>
          <p:nvPr/>
        </p:nvSpPr>
        <p:spPr>
          <a:xfrm>
            <a:off x="3556468" y="3047945"/>
            <a:ext cx="1566644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/>
              <a:t>Remote sensing measurements:</a:t>
            </a:r>
          </a:p>
          <a:p>
            <a:endParaRPr lang="en-US" sz="1100" dirty="0"/>
          </a:p>
          <a:p>
            <a:r>
              <a:rPr lang="en-US" sz="1100" dirty="0"/>
              <a:t>OMI (250 km)</a:t>
            </a:r>
          </a:p>
          <a:p>
            <a:r>
              <a:rPr lang="en-US" sz="1100" dirty="0" err="1"/>
              <a:t>Tropomi</a:t>
            </a:r>
            <a:r>
              <a:rPr lang="en-US" sz="1100" dirty="0"/>
              <a:t> (8 km)</a:t>
            </a:r>
          </a:p>
          <a:p>
            <a:r>
              <a:rPr lang="en-US" sz="1100" dirty="0"/>
              <a:t>…</a:t>
            </a:r>
          </a:p>
          <a:p>
            <a:endParaRPr lang="nl-NL" sz="1050" dirty="0"/>
          </a:p>
        </p:txBody>
      </p:sp>
      <p:pic>
        <p:nvPicPr>
          <p:cNvPr id="11" name="Picture 4" descr="http://en.citizendium.org/images/8/83/Air_Quality_Monitoring_Station.jpg">
            <a:extLst>
              <a:ext uri="{FF2B5EF4-FFF2-40B4-BE49-F238E27FC236}">
                <a16:creationId xmlns:a16="http://schemas.microsoft.com/office/drawing/2014/main" id="{1845A67F-3833-439E-AC44-54804855D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55" y="4029333"/>
            <a:ext cx="808453" cy="60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005">
            <a:extLst>
              <a:ext uri="{FF2B5EF4-FFF2-40B4-BE49-F238E27FC236}">
                <a16:creationId xmlns:a16="http://schemas.microsoft.com/office/drawing/2014/main" id="{DEF936D1-BB5C-418D-B4F2-1D26A508C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976" y="4945052"/>
            <a:ext cx="1065656" cy="873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FB6393-73F3-4882-8A47-D1536ECF30AB}"/>
              </a:ext>
            </a:extLst>
          </p:cNvPr>
          <p:cNvSpPr/>
          <p:nvPr/>
        </p:nvSpPr>
        <p:spPr>
          <a:xfrm>
            <a:off x="1901351" y="3002035"/>
            <a:ext cx="1371600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4222B9-9BC7-4530-BE2D-4CF1AD186427}"/>
              </a:ext>
            </a:extLst>
          </p:cNvPr>
          <p:cNvSpPr/>
          <p:nvPr/>
        </p:nvSpPr>
        <p:spPr>
          <a:xfrm>
            <a:off x="3515377" y="3002035"/>
            <a:ext cx="1371600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E73F654-A177-4567-B509-80D695F8BE3A}"/>
              </a:ext>
            </a:extLst>
          </p:cNvPr>
          <p:cNvSpPr/>
          <p:nvPr/>
        </p:nvSpPr>
        <p:spPr>
          <a:xfrm>
            <a:off x="6045706" y="2981675"/>
            <a:ext cx="1821071" cy="289632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30BE11C-ED3A-431C-AE9F-C46783F1E58C}"/>
              </a:ext>
            </a:extLst>
          </p:cNvPr>
          <p:cNvCxnSpPr/>
          <p:nvPr/>
        </p:nvCxnSpPr>
        <p:spPr>
          <a:xfrm>
            <a:off x="403720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 flipH="1">
            <a:off x="4496499" y="2668496"/>
            <a:ext cx="626612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5981350" y="2624942"/>
            <a:ext cx="799052" cy="356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85249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>
                <a:latin typeface="+mj-lt"/>
              </a:rPr>
              <a:t>Land use regression (LUR) </a:t>
            </a:r>
            <a:endParaRPr lang="nl-NL" sz="2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/>
              <a:t>predicting and results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Part 3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166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4001888" y="3580999"/>
            <a:ext cx="4248854" cy="20463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6465820" y="1741932"/>
            <a:ext cx="1290738" cy="9694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1800" dirty="0"/>
          </a:p>
          <a:p>
            <a:pPr fontAlgn="base"/>
            <a:r>
              <a:rPr lang="nl-NL" altLang="zh-CN" sz="1800" dirty="0"/>
              <a:t> </a:t>
            </a:r>
          </a:p>
          <a:p>
            <a:pPr fontAlgn="base"/>
            <a:r>
              <a:rPr lang="nl-NL" altLang="zh-CN" sz="21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5924361" y="3231699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7721229" y="3231699"/>
            <a:ext cx="804627" cy="248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15" y="907156"/>
            <a:ext cx="5129254" cy="514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71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AD50C3-FC58-4AAA-8BB6-6BD19A5785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50" t="1101" b="-1"/>
          <a:stretch/>
        </p:blipFill>
        <p:spPr>
          <a:xfrm>
            <a:off x="2516697" y="1710505"/>
            <a:ext cx="4235526" cy="42902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8BE100-DFAD-4CAC-B2C6-30AAC385C253}"/>
              </a:ext>
            </a:extLst>
          </p:cNvPr>
          <p:cNvSpPr/>
          <p:nvPr/>
        </p:nvSpPr>
        <p:spPr>
          <a:xfrm>
            <a:off x="4001782" y="1156015"/>
            <a:ext cx="136608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100" dirty="0">
                <a:latin typeface="+mj-lt"/>
                <a:cs typeface="Calibri" panose="020F0502020204030204" pitchFamily="34" charset="0"/>
              </a:rPr>
              <a:t> Germany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C554A-DF8E-4203-BDCF-D7BCD3567239}"/>
              </a:ext>
            </a:extLst>
          </p:cNvPr>
          <p:cNvSpPr txBox="1"/>
          <p:nvPr/>
        </p:nvSpPr>
        <p:spPr>
          <a:xfrm>
            <a:off x="7078211" y="2828089"/>
            <a:ext cx="1837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RMSE: root mean squared error</a:t>
            </a:r>
          </a:p>
          <a:p>
            <a:r>
              <a:rPr lang="nl-NL" sz="1050" dirty="0"/>
              <a:t>MAE: mean absolute error</a:t>
            </a:r>
          </a:p>
          <a:p>
            <a:r>
              <a:rPr lang="nl-NL" sz="1050" dirty="0"/>
              <a:t>IQR: interquartile range</a:t>
            </a:r>
          </a:p>
          <a:p>
            <a:endParaRPr lang="nl-NL" sz="1050" dirty="0"/>
          </a:p>
          <a:p>
            <a:r>
              <a:rPr lang="nl-NL" sz="1050" dirty="0"/>
              <a:t>LM: Multiple linear regression</a:t>
            </a:r>
          </a:p>
          <a:p>
            <a:r>
              <a:rPr lang="nl-NL" sz="1050" dirty="0"/>
              <a:t>RF: random forest</a:t>
            </a:r>
          </a:p>
          <a:p>
            <a:r>
              <a:rPr lang="nl-NL" sz="1050" dirty="0"/>
              <a:t>SGB: Stochastic gradient boosting</a:t>
            </a:r>
          </a:p>
          <a:p>
            <a:r>
              <a:rPr lang="nl-NL" sz="1050" dirty="0"/>
              <a:t>XGB: xgboost</a:t>
            </a:r>
          </a:p>
          <a:p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488469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14D68F8-E278-410B-AF76-CC0EDE1259A6}"/>
              </a:ext>
            </a:extLst>
          </p:cNvPr>
          <p:cNvGraphicFramePr>
            <a:graphicFrameLocks noGrp="1"/>
          </p:cNvGraphicFramePr>
          <p:nvPr/>
        </p:nvGraphicFramePr>
        <p:xfrm>
          <a:off x="4937578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r>
                        <a:rPr lang="nl-NL" sz="1200" dirty="0"/>
                        <a:t>Global model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42748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Forest*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Local road 25 m, 50 m, 100 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B349C2-97FD-4B3E-AF21-08CF57ED994F}"/>
              </a:ext>
            </a:extLst>
          </p:cNvPr>
          <p:cNvGraphicFramePr>
            <a:graphicFrameLocks noGrp="1"/>
          </p:cNvGraphicFramePr>
          <p:nvPr/>
        </p:nvGraphicFramePr>
        <p:xfrm>
          <a:off x="2793414" y="1947589"/>
          <a:ext cx="2050687" cy="4526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0687">
                  <a:extLst>
                    <a:ext uri="{9D8B030D-6E8A-4147-A177-3AD203B41FA5}">
                      <a16:colId xmlns:a16="http://schemas.microsoft.com/office/drawing/2014/main" val="1108072034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nl-NL" sz="1200" dirty="0"/>
                        <a:t>National model of Germany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77652693"/>
                  </a:ext>
                </a:extLst>
              </a:tr>
              <a:tr h="39090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Random Forest</a:t>
                      </a:r>
                      <a:endParaRPr lang="nl-NL" sz="12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Primary road 25m, 50 m, 100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25m,  50 m, 100 m, 300 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Ranked top 20 by XGBoost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road 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Local road 25m,  50 m, 100 m, 300 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nl-NL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2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Selected by LASSO</a:t>
                      </a:r>
                      <a:endParaRPr lang="nl-NL" sz="1200" b="1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nl-NL" sz="1200" dirty="0"/>
                        <a:t>Primary </a:t>
                      </a: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road 25m, </a:t>
                      </a:r>
                      <a:r>
                        <a:rPr lang="nl-NL" sz="1200" dirty="0"/>
                        <a:t>50 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rgbClr val="7030A0"/>
                          </a:solidFill>
                        </a:rPr>
                        <a:t>Highway 50m, 100 m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nl-NL" sz="1200" dirty="0">
                          <a:solidFill>
                            <a:schemeClr val="tx1"/>
                          </a:solidFill>
                        </a:rPr>
                        <a:t>Local road 100 m, 300m</a:t>
                      </a:r>
                    </a:p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lang="nl-NL" sz="1200" dirty="0">
                        <a:solidFill>
                          <a:schemeClr val="accent2"/>
                        </a:solidFill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75302700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D2492B6F-A6DE-457C-98C8-B5AD9F52971B}"/>
              </a:ext>
            </a:extLst>
          </p:cNvPr>
          <p:cNvSpPr/>
          <p:nvPr/>
        </p:nvSpPr>
        <p:spPr>
          <a:xfrm>
            <a:off x="2703545" y="1330085"/>
            <a:ext cx="3736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Important emition-related variables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DF5602-1330-4548-AD8D-B8BC2E2AF7AB}"/>
              </a:ext>
            </a:extLst>
          </p:cNvPr>
          <p:cNvSpPr txBox="1"/>
          <p:nvPr/>
        </p:nvSpPr>
        <p:spPr>
          <a:xfrm>
            <a:off x="4937578" y="2795099"/>
            <a:ext cx="23405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*Highway 100 m ranked 26</a:t>
            </a:r>
          </a:p>
        </p:txBody>
      </p:sp>
    </p:spTree>
    <p:extLst>
      <p:ext uri="{BB962C8B-B14F-4D97-AF65-F5344CB8AC3E}">
        <p14:creationId xmlns:p14="http://schemas.microsoft.com/office/powerpoint/2010/main" val="9994134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22858D-6B03-479E-B2BC-7763CF66A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39" t="14744" r="24438" b="7087"/>
          <a:stretch/>
        </p:blipFill>
        <p:spPr>
          <a:xfrm>
            <a:off x="5754203" y="2478712"/>
            <a:ext cx="2529281" cy="289060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EE2FBF-452F-4511-A247-6CBF760C3F50}"/>
              </a:ext>
            </a:extLst>
          </p:cNvPr>
          <p:cNvSpPr/>
          <p:nvPr/>
        </p:nvSpPr>
        <p:spPr>
          <a:xfrm>
            <a:off x="6334922" y="1679207"/>
            <a:ext cx="225455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1800" dirty="0"/>
              <a:t> </a:t>
            </a:r>
            <a:r>
              <a:rPr lang="nl-NL" altLang="zh-CN" sz="2100" dirty="0">
                <a:latin typeface="+mj-lt"/>
              </a:rPr>
              <a:t>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778E17B-1A2F-41E2-90B8-4BB78057F46D}"/>
              </a:ext>
            </a:extLst>
          </p:cNvPr>
          <p:cNvSpPr/>
          <p:nvPr/>
        </p:nvSpPr>
        <p:spPr>
          <a:xfrm>
            <a:off x="6214217" y="4542189"/>
            <a:ext cx="804627" cy="248758"/>
          </a:xfrm>
          <a:prstGeom prst="rect">
            <a:avLst/>
          </a:prstGeom>
          <a:solidFill>
            <a:srgbClr val="F577E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highway</a:t>
            </a:r>
            <a:endParaRPr lang="nl-NL" sz="105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8CDF59-BEC9-4B51-9E7D-2A6AB1668BCA}"/>
              </a:ext>
            </a:extLst>
          </p:cNvPr>
          <p:cNvSpPr/>
          <p:nvPr/>
        </p:nvSpPr>
        <p:spPr>
          <a:xfrm>
            <a:off x="8111491" y="3180243"/>
            <a:ext cx="804627" cy="24875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CDB4F-FA19-45C5-ADB5-6BF3A0B20C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6"/>
          <a:stretch/>
        </p:blipFill>
        <p:spPr>
          <a:xfrm>
            <a:off x="-64707" y="938732"/>
            <a:ext cx="55511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726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001C651-F697-4A0E-AC58-525E8E2F8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905" y="2969431"/>
            <a:ext cx="3017522" cy="2259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144843-DEA8-4A7C-8BBD-F79D8330D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300" y="857250"/>
            <a:ext cx="572520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5C1B332-B230-43A8-A93C-DAC124631296}"/>
              </a:ext>
            </a:extLst>
          </p:cNvPr>
          <p:cNvSpPr/>
          <p:nvPr/>
        </p:nvSpPr>
        <p:spPr>
          <a:xfrm>
            <a:off x="6066457" y="2845051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6594D3-7B2F-4980-838D-B18BB395BC66}"/>
              </a:ext>
            </a:extLst>
          </p:cNvPr>
          <p:cNvSpPr/>
          <p:nvPr/>
        </p:nvSpPr>
        <p:spPr>
          <a:xfrm>
            <a:off x="6278647" y="1728380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nl-NL" altLang="zh-CN" sz="1800" dirty="0"/>
              <a:t> Spain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CA697-0FFD-4C72-A31E-776BC9A7D716}"/>
              </a:ext>
            </a:extLst>
          </p:cNvPr>
          <p:cNvSpPr/>
          <p:nvPr/>
        </p:nvSpPr>
        <p:spPr>
          <a:xfrm>
            <a:off x="8245113" y="4630460"/>
            <a:ext cx="804627" cy="2487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</p:spTree>
    <p:extLst>
      <p:ext uri="{BB962C8B-B14F-4D97-AF65-F5344CB8AC3E}">
        <p14:creationId xmlns:p14="http://schemas.microsoft.com/office/powerpoint/2010/main" val="3923883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>
                    <a:latin typeface="Calibri" charset="0"/>
                    <a:ea typeface="Calibri" charset="0"/>
                    <a:cs typeface="Calibri" charset="0"/>
                  </a:rPr>
                  <a:t>25 m buffer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9091" t="-142500" r="-4278" b="-17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F4A34C4C-34F1-4B1A-938D-BD48C12004E1}"/>
              </a:ext>
            </a:extLst>
          </p:cNvPr>
          <p:cNvSpPr/>
          <p:nvPr/>
        </p:nvSpPr>
        <p:spPr>
          <a:xfrm>
            <a:off x="5538745" y="3017505"/>
            <a:ext cx="3460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1000 m buffer</a:t>
            </a:r>
            <a:endParaRPr lang="nl-NL" sz="16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382683" y="1323900"/>
            <a:ext cx="27863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Buffered predictors</a:t>
            </a:r>
            <a:endParaRPr lang="nl-NL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27899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3F7F8F-5B53-4C91-B8E7-836056A2E48D}"/>
              </a:ext>
            </a:extLst>
          </p:cNvPr>
          <p:cNvSpPr/>
          <p:nvPr/>
        </p:nvSpPr>
        <p:spPr>
          <a:xfrm>
            <a:off x="6008615" y="1540737"/>
            <a:ext cx="25808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100" dirty="0">
                <a:latin typeface="+mj-lt"/>
              </a:rPr>
              <a:t>Random Forest</a:t>
            </a:r>
          </a:p>
          <a:p>
            <a:pPr fontAlgn="base"/>
            <a:r>
              <a:rPr lang="nl-NL" altLang="zh-CN" sz="2100" dirty="0">
                <a:latin typeface="+mj-lt"/>
              </a:rPr>
              <a:t>Prediction: China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7BA05C-B4DD-4274-944F-B9BDEEC0A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654" y="899718"/>
            <a:ext cx="4768768" cy="5143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E40615-DBA4-454D-9048-1F54C0F9E4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67" t="15322" r="26304" b="3787"/>
          <a:stretch/>
        </p:blipFill>
        <p:spPr>
          <a:xfrm>
            <a:off x="6008615" y="2840395"/>
            <a:ext cx="1902537" cy="264674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7B84200-3B0C-4EB9-860D-B4C53010A184}"/>
              </a:ext>
            </a:extLst>
          </p:cNvPr>
          <p:cNvSpPr/>
          <p:nvPr/>
        </p:nvSpPr>
        <p:spPr>
          <a:xfrm>
            <a:off x="7704817" y="3861675"/>
            <a:ext cx="804627" cy="248758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highway</a:t>
            </a:r>
            <a:endParaRPr lang="nl-NL" sz="10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B94043E-2921-4CFE-8AE0-3A3BA90779D7}"/>
              </a:ext>
            </a:extLst>
          </p:cNvPr>
          <p:cNvSpPr/>
          <p:nvPr/>
        </p:nvSpPr>
        <p:spPr>
          <a:xfrm>
            <a:off x="5536229" y="3612917"/>
            <a:ext cx="804627" cy="24875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primary</a:t>
            </a:r>
            <a:endParaRPr lang="nl-NL" sz="105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E3BED4-23EF-42C2-99B2-8DA7B789E2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4660" b="13544"/>
          <a:stretch/>
        </p:blipFill>
        <p:spPr>
          <a:xfrm>
            <a:off x="343559" y="4335078"/>
            <a:ext cx="990087" cy="4687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0A9CA-B99E-4931-A9EF-0B76444463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568" r="34750" b="13544"/>
          <a:stretch/>
        </p:blipFill>
        <p:spPr>
          <a:xfrm>
            <a:off x="343559" y="4857274"/>
            <a:ext cx="1472269" cy="4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45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7CB6E-7D64-4940-8726-0B1D65813C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C172795-DEDD-407D-AE87-6E29392A0C98}"/>
              </a:ext>
            </a:extLst>
          </p:cNvPr>
          <p:cNvGraphicFramePr>
            <a:graphicFrameLocks noGrp="1"/>
          </p:cNvGraphicFramePr>
          <p:nvPr/>
        </p:nvGraphicFramePr>
        <p:xfrm>
          <a:off x="1143001" y="5443940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156A0DA-D922-434A-A39C-C43BD4072B86}"/>
              </a:ext>
            </a:extLst>
          </p:cNvPr>
          <p:cNvSpPr txBox="1"/>
          <p:nvPr/>
        </p:nvSpPr>
        <p:spPr>
          <a:xfrm>
            <a:off x="6858000" y="5462906"/>
            <a:ext cx="13967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Global model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2E7217-0C9E-45D8-AFB8-D26C3746BAC0}"/>
              </a:ext>
            </a:extLst>
          </p:cNvPr>
          <p:cNvSpPr/>
          <p:nvPr/>
        </p:nvSpPr>
        <p:spPr>
          <a:xfrm>
            <a:off x="3833227" y="1165453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9CBB8-AABE-4465-9D99-1CC0D98BB3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7" r="541" b="3242"/>
          <a:stretch/>
        </p:blipFill>
        <p:spPr>
          <a:xfrm>
            <a:off x="1296099" y="1705725"/>
            <a:ext cx="6395033" cy="357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7274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BFB592-AC14-4A81-AB21-43C2EBE4AC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256046C-BBB2-4E83-9A20-34A031C04676}"/>
              </a:ext>
            </a:extLst>
          </p:cNvPr>
          <p:cNvGraphicFramePr>
            <a:graphicFrameLocks noGrp="1"/>
          </p:cNvGraphicFramePr>
          <p:nvPr/>
        </p:nvGraphicFramePr>
        <p:xfrm>
          <a:off x="1023228" y="5784299"/>
          <a:ext cx="3708982" cy="5720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708982">
                  <a:extLst>
                    <a:ext uri="{9D8B030D-6E8A-4147-A177-3AD203B41FA5}">
                      <a16:colId xmlns:a16="http://schemas.microsoft.com/office/drawing/2014/main" val="2802489984"/>
                    </a:ext>
                  </a:extLst>
                </a:gridCol>
              </a:tblGrid>
              <a:tr h="221753">
                <a:tc>
                  <a:txBody>
                    <a:bodyPr/>
                    <a:lstStyle/>
                    <a:p>
                      <a:pPr algn="just"/>
                      <a:r>
                        <a:rPr lang="nl-NL" sz="1100" b="0" dirty="0">
                          <a:effectLst/>
                        </a:rPr>
                        <a:t>ROAD_M345: </a:t>
                      </a:r>
                      <a:r>
                        <a:rPr lang="nl-NL" sz="1100" dirty="0">
                          <a:effectLst/>
                        </a:rPr>
                        <a:t>secondry and local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1481649125"/>
                  </a:ext>
                </a:extLst>
              </a:tr>
              <a:tr h="335058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NL" sz="1100" dirty="0">
                          <a:effectLst/>
                        </a:rPr>
                        <a:t>Pop_: population</a:t>
                      </a:r>
                    </a:p>
                    <a:p>
                      <a:pPr algn="just"/>
                      <a:r>
                        <a:rPr lang="nl-NL" sz="1100" dirty="0">
                          <a:effectLst/>
                        </a:rPr>
                        <a:t>ROAD_2: primary roads</a:t>
                      </a:r>
                      <a:endParaRPr lang="nl-NL" sz="1100" b="0" i="1" dirty="0">
                        <a:effectLst/>
                      </a:endParaRPr>
                    </a:p>
                  </a:txBody>
                  <a:tcPr marL="22526" marR="22526" marT="7509" marB="7509" anchor="ctr"/>
                </a:tc>
                <a:extLst>
                  <a:ext uri="{0D108BD9-81ED-4DB2-BD59-A6C34878D82A}">
                    <a16:rowId xmlns:a16="http://schemas.microsoft.com/office/drawing/2014/main" val="46130687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2C479A85-F695-4B7E-A8E7-71BA3702E199}"/>
              </a:ext>
            </a:extLst>
          </p:cNvPr>
          <p:cNvSpPr/>
          <p:nvPr/>
        </p:nvSpPr>
        <p:spPr>
          <a:xfrm>
            <a:off x="3721715" y="560125"/>
            <a:ext cx="2236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latin typeface="+mj-lt"/>
                <a:cs typeface="Calibri" panose="020F0502020204030204" pitchFamily="34" charset="0"/>
              </a:rPr>
              <a:t>Variable importance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C534EC-7A15-4596-986B-AAB8E1FF4ECA}"/>
              </a:ext>
            </a:extLst>
          </p:cNvPr>
          <p:cNvSpPr txBox="1"/>
          <p:nvPr/>
        </p:nvSpPr>
        <p:spPr>
          <a:xfrm>
            <a:off x="7149166" y="6053342"/>
            <a:ext cx="9416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050" dirty="0"/>
              <a:t>Germany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6DF27-987F-41DF-B6C5-55F7CC2FA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643" y="1085307"/>
            <a:ext cx="7495190" cy="425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317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Using random forest for Geostatistic-like interpolation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54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91015" y="1131826"/>
            <a:ext cx="795081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err="1"/>
              <a:t>nrounds</a:t>
            </a:r>
            <a:r>
              <a:rPr lang="en-US" sz="1800" dirty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maximum number of iterations.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Eta: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Controls the learning rate,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must be supported by increase in </a:t>
            </a:r>
            <a:r>
              <a:rPr lang="en-US" sz="1800" dirty="0" err="1"/>
              <a:t>nrounds</a:t>
            </a:r>
            <a:r>
              <a:rPr lang="en-US" sz="1800" dirty="0"/>
              <a:t>. </a:t>
            </a:r>
          </a:p>
          <a:p>
            <a:r>
              <a:rPr lang="en-US" sz="1800" dirty="0" err="1"/>
              <a:t>max_depth</a:t>
            </a:r>
            <a:r>
              <a:rPr lang="en-US" sz="1800" dirty="0"/>
              <a:t>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It controls the depth of the tree. Larger data sets require deep trees to learn the rules from data. 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Tuned by CV</a:t>
            </a:r>
          </a:p>
          <a:p>
            <a:r>
              <a:rPr lang="en-US" sz="1800" dirty="0"/>
              <a:t>Gamma: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Controls regularization (or prevents </a:t>
            </a:r>
            <a:r>
              <a:rPr lang="en-US" sz="1800" dirty="0" err="1"/>
              <a:t>overfitting</a:t>
            </a:r>
            <a:r>
              <a:rPr lang="en-US" sz="1800" dirty="0"/>
              <a:t>). 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Higher the value, higher the regularization. Regularization means penalizing large coefficients which don't improve the model's performance. </a:t>
            </a:r>
          </a:p>
          <a:p>
            <a:pPr marL="285750" lvl="3" indent="-285750">
              <a:buFont typeface="Arial" charset="0"/>
              <a:buChar char="•"/>
            </a:pPr>
            <a:r>
              <a:rPr lang="en-US" sz="1800" dirty="0"/>
              <a:t>If you see train error &gt;&gt;  test error, bring gamma into action.</a:t>
            </a:r>
          </a:p>
          <a:p>
            <a:r>
              <a:rPr lang="en-US" sz="1800" dirty="0"/>
              <a:t>Norms: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L1 norm (alpha) and L2 norm (lambda)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097519" y="467900"/>
            <a:ext cx="25651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/>
              <a:t>Hyperparameters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5742191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0FBE50-DE0D-4479-88BE-C4459A39E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39BB5-45F9-43F4-A5F0-33B528589BCF}" type="slidenum">
              <a:rPr lang="nl-NL" smtClean="0"/>
              <a:t>56</a:t>
            </a:fld>
            <a:endParaRPr lang="nl-NL"/>
          </a:p>
        </p:txBody>
      </p:sp>
      <p:pic>
        <p:nvPicPr>
          <p:cNvPr id="5122" name="Picture 2" descr="https://cdn-images-1.medium.com/max/800/1*GSQfWiZolZzSJfGTRaDnMg.png">
            <a:extLst>
              <a:ext uri="{FF2B5EF4-FFF2-40B4-BE49-F238E27FC236}">
                <a16:creationId xmlns:a16="http://schemas.microsoft.com/office/drawing/2014/main" id="{D6712AE6-F8D1-4786-8805-D6BFF9CEB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843" y="2398713"/>
            <a:ext cx="7281989" cy="355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9952FAD-0168-4F35-B632-39E75301E0C2}"/>
              </a:ext>
            </a:extLst>
          </p:cNvPr>
          <p:cNvSpPr txBox="1">
            <a:spLocks/>
          </p:cNvSpPr>
          <p:nvPr/>
        </p:nvSpPr>
        <p:spPr>
          <a:xfrm>
            <a:off x="628649" y="73751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Lasso vs. Ridge </a:t>
            </a:r>
          </a:p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ElasticNet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09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C0DD4-C757-2C4A-BF92-D1C0DC45A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082" y="1265767"/>
            <a:ext cx="5182558" cy="745629"/>
          </a:xfrm>
        </p:spPr>
        <p:txBody>
          <a:bodyPr>
            <a:noAutofit/>
          </a:bodyPr>
          <a:lstStyle/>
          <a:p>
            <a:r>
              <a:rPr lang="nl-NL" altLang="zh-CN" sz="2100" dirty="0"/>
              <a:t>LUR </a:t>
            </a:r>
            <a:r>
              <a:rPr lang="nl-NL" altLang="zh-CN" sz="2100" dirty="0" err="1"/>
              <a:t>prediction</a:t>
            </a:r>
            <a:r>
              <a:rPr lang="nl-NL" altLang="zh-CN" sz="2100" dirty="0"/>
              <a:t> of </a:t>
            </a:r>
            <a:r>
              <a:rPr lang="de-DE" altLang="zh-CN" sz="2100" dirty="0"/>
              <a:t>NO</a:t>
            </a:r>
            <a:r>
              <a:rPr lang="de-DE" altLang="zh-CN" sz="2100" baseline="-25000" dirty="0"/>
              <a:t>2</a:t>
            </a:r>
            <a:r>
              <a:rPr lang="de-DE" altLang="zh-CN" sz="2100" dirty="0"/>
              <a:t> </a:t>
            </a:r>
            <a:endParaRPr lang="en-US" sz="1500" dirty="0"/>
          </a:p>
        </p:txBody>
      </p:sp>
      <p:pic>
        <p:nvPicPr>
          <p:cNvPr id="3" name="Picture 2" descr="D:\Soena001\surfdrive\GGHDC\docs\presentaties\EGU2017\NO2januari-weekdays.gif">
            <a:extLst>
              <a:ext uri="{FF2B5EF4-FFF2-40B4-BE49-F238E27FC236}">
                <a16:creationId xmlns:a16="http://schemas.microsoft.com/office/drawing/2014/main" id="{0F229079-B1FC-BB42-93AE-792E55EC493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521" y="2335744"/>
            <a:ext cx="2922248" cy="292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BBA48B-2E6C-9F4D-91FC-CC78D04EDC90}"/>
              </a:ext>
            </a:extLst>
          </p:cNvPr>
          <p:cNvSpPr txBox="1"/>
          <p:nvPr/>
        </p:nvSpPr>
        <p:spPr>
          <a:xfrm>
            <a:off x="6366922" y="4891875"/>
            <a:ext cx="762230" cy="40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25" dirty="0"/>
              <a:t>Hour</a:t>
            </a:r>
            <a:endParaRPr lang="nl-NL" sz="2025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AA4A46-AE9C-D348-A16A-211671630B39}"/>
              </a:ext>
            </a:extLst>
          </p:cNvPr>
          <p:cNvCxnSpPr>
            <a:cxnSpLocks/>
          </p:cNvCxnSpPr>
          <p:nvPr/>
        </p:nvCxnSpPr>
        <p:spPr>
          <a:xfrm>
            <a:off x="3769608" y="5063566"/>
            <a:ext cx="591043" cy="1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390103-CA1B-8843-973E-1F56D32D6137}"/>
              </a:ext>
            </a:extLst>
          </p:cNvPr>
          <p:cNvSpPr txBox="1"/>
          <p:nvPr/>
        </p:nvSpPr>
        <p:spPr>
          <a:xfrm>
            <a:off x="3596103" y="4914035"/>
            <a:ext cx="251136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/>
              <a:t>0</a:t>
            </a:r>
            <a:endParaRPr lang="nl-NL" sz="1575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E253FA-81EF-5D4F-8D95-7881E3B92FB9}"/>
              </a:ext>
            </a:extLst>
          </p:cNvPr>
          <p:cNvSpPr txBox="1"/>
          <p:nvPr/>
        </p:nvSpPr>
        <p:spPr>
          <a:xfrm>
            <a:off x="4360649" y="4914035"/>
            <a:ext cx="963642" cy="334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75" dirty="0"/>
              <a:t>5km</a:t>
            </a:r>
            <a:endParaRPr lang="nl-NL" sz="1575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26EC411-1C7C-AD46-BB53-6A252E12A87B}"/>
              </a:ext>
            </a:extLst>
          </p:cNvPr>
          <p:cNvGrpSpPr/>
          <p:nvPr/>
        </p:nvGrpSpPr>
        <p:grpSpPr>
          <a:xfrm>
            <a:off x="6808348" y="2552061"/>
            <a:ext cx="904025" cy="2287006"/>
            <a:chOff x="1789473" y="1309312"/>
            <a:chExt cx="1607154" cy="4065789"/>
          </a:xfrm>
        </p:grpSpPr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EF1B69AD-37CF-CD4B-99F7-F8F73DBFB5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B408879E-5350-6040-AB26-9281D9E532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E38541-2EE3-BF42-9737-BB4348C5272A}"/>
                </a:ext>
              </a:extLst>
            </p:cNvPr>
            <p:cNvSpPr txBox="1"/>
            <p:nvPr/>
          </p:nvSpPr>
          <p:spPr>
            <a:xfrm>
              <a:off x="2354847" y="4780066"/>
              <a:ext cx="571969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0</a:t>
              </a:r>
              <a:endParaRPr lang="nl-NL" sz="1575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0AF500-931B-E148-B974-AFBCD0CBD26C}"/>
                </a:ext>
              </a:extLst>
            </p:cNvPr>
            <p:cNvSpPr txBox="1"/>
            <p:nvPr/>
          </p:nvSpPr>
          <p:spPr>
            <a:xfrm>
              <a:off x="2358143" y="1822829"/>
              <a:ext cx="1038484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60</a:t>
              </a:r>
              <a:endParaRPr lang="nl-NL" sz="1575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D31CF0E-B6E8-EE48-8ED8-F045D646A333}"/>
                </a:ext>
              </a:extLst>
            </p:cNvPr>
            <p:cNvSpPr txBox="1"/>
            <p:nvPr/>
          </p:nvSpPr>
          <p:spPr>
            <a:xfrm>
              <a:off x="2354847" y="3316276"/>
              <a:ext cx="958828" cy="5950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75" dirty="0"/>
                <a:t>30</a:t>
              </a:r>
              <a:endParaRPr lang="nl-NL" sz="1575" dirty="0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0112BF7-D5CD-6643-9B53-BE7AC830843A}"/>
                </a:ext>
              </a:extLst>
            </p:cNvPr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D42A592-3EB1-114D-B8E3-13FEDE15C768}"/>
                </a:ext>
              </a:extLst>
            </p:cNvPr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638AF2-FBB3-334E-84ED-E9363A1F8031}"/>
                </a:ext>
              </a:extLst>
            </p:cNvPr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D56FE12-31B9-904B-B4AF-220558F0F03A}"/>
              </a:ext>
            </a:extLst>
          </p:cNvPr>
          <p:cNvGrpSpPr/>
          <p:nvPr/>
        </p:nvGrpSpPr>
        <p:grpSpPr>
          <a:xfrm>
            <a:off x="1583317" y="2333238"/>
            <a:ext cx="1848302" cy="2097405"/>
            <a:chOff x="8792103" y="1132434"/>
            <a:chExt cx="3285871" cy="3728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B75B328-F452-684A-B4CF-22B0C41D4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2103" y="1132434"/>
              <a:ext cx="3285871" cy="372872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92DD4B0-7488-A741-833C-3C1A784B3B63}"/>
                </a:ext>
              </a:extLst>
            </p:cNvPr>
            <p:cNvSpPr txBox="1"/>
            <p:nvPr/>
          </p:nvSpPr>
          <p:spPr>
            <a:xfrm>
              <a:off x="10170160" y="2941501"/>
              <a:ext cx="406400" cy="3797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788" dirty="0"/>
                <a:t> 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600A1A9-771F-4269-8821-468A2571BF81}"/>
              </a:ext>
            </a:extLst>
          </p:cNvPr>
          <p:cNvSpPr txBox="1"/>
          <p:nvPr/>
        </p:nvSpPr>
        <p:spPr>
          <a:xfrm>
            <a:off x="5496211" y="5294672"/>
            <a:ext cx="15295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5 m resolution</a:t>
            </a:r>
            <a:endParaRPr lang="nl-NL" sz="10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6D50AB-9AE1-4569-9779-67278AFCD160}"/>
              </a:ext>
            </a:extLst>
          </p:cNvPr>
          <p:cNvSpPr/>
          <p:nvPr/>
        </p:nvSpPr>
        <p:spPr>
          <a:xfrm>
            <a:off x="3389887" y="2058017"/>
            <a:ext cx="378661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050" dirty="0">
                <a:latin typeface="+mj-lt"/>
              </a:rPr>
              <a:t>Spatiotemporal dynamic of air pollution showing road effects</a:t>
            </a:r>
            <a:endParaRPr lang="nl-NL" sz="1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65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785011" y="1131692"/>
            <a:ext cx="4427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OpenAQ</a:t>
            </a:r>
            <a:endParaRPr lang="nl-NL" sz="2400" dirty="0">
              <a:latin typeface="+mj-lt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1152212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256596" y="2293010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100" dirty="0">
                <a:latin typeface="+mj-lt"/>
              </a:rPr>
              <a:t> </a:t>
            </a:r>
            <a:r>
              <a:rPr lang="en-US" sz="2100" dirty="0" err="1">
                <a:latin typeface="+mj-lt"/>
              </a:rPr>
              <a:t>Tropomi</a:t>
            </a:r>
            <a:endParaRPr lang="en-US" sz="21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3985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00" dirty="0"/>
              <a:t>Remote sensing measurements: </a:t>
            </a:r>
            <a:br>
              <a:rPr lang="en-US" sz="2100" dirty="0"/>
            </a:br>
            <a:r>
              <a:rPr lang="en-US" sz="1800" dirty="0"/>
              <a:t>OMI (</a:t>
            </a:r>
            <a:r>
              <a:rPr lang="nl-NL" sz="1800" dirty="0"/>
              <a:t>Ozone Monitoring Instrument)</a:t>
            </a:r>
            <a:endParaRPr lang="nl-NL" sz="2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839167"/>
              </p:ext>
            </p:extLst>
          </p:nvPr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11322283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34822</TotalTime>
  <Words>2071</Words>
  <Application>Microsoft Macintosh PowerPoint</Application>
  <PresentationFormat>On-screen Show (4:3)</PresentationFormat>
  <Paragraphs>476</Paragraphs>
  <Slides>56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CMSS10</vt:lpstr>
      <vt:lpstr>Arial</vt:lpstr>
      <vt:lpstr>Calibri</vt:lpstr>
      <vt:lpstr>Cambria Math</vt:lpstr>
      <vt:lpstr>Courier New</vt:lpstr>
      <vt:lpstr>Verdana</vt:lpstr>
      <vt:lpstr>Larissa</vt:lpstr>
      <vt:lpstr>  Statistical methods of global air pollution modeling    </vt:lpstr>
      <vt:lpstr> 1. Introduction to air pollution mapping and data exploration   hands-on 1 (10 mins): “getting ready” install packages, visualize data, data exploration: paired correlations, spatial dependence and scatterplot  2. Machine learning methods ensemble trees, mixed-effect models, artificial neural network, convolutional neural networks  hands-on 2 + break (45 mins): “machine learning methods.”    3. Modelling process  hands-on 3 (15 mins): “modelling process” hyper-parameter optimization, bootstrapping-based cross-validation, mapping and compare spatial patterns of different predictions           </vt:lpstr>
      <vt:lpstr>Introduction and data</vt:lpstr>
      <vt:lpstr>  Predicting air pollution and analyzing the sources. </vt:lpstr>
      <vt:lpstr>PowerPoint Presentation</vt:lpstr>
      <vt:lpstr>LUR prediction of NO2 </vt:lpstr>
      <vt:lpstr>PowerPoint Presentation</vt:lpstr>
      <vt:lpstr>PowerPoint Presentation</vt:lpstr>
      <vt:lpstr>Remote sensing measurements:  OMI (Ozone Monitoring Instrument)</vt:lpstr>
      <vt:lpstr>surface product based on remote sensing and GEOS-CHEM </vt:lpstr>
      <vt:lpstr>PowerPoint Presentation</vt:lpstr>
      <vt:lpstr>PowerPoint Presentation</vt:lpstr>
      <vt:lpstr>Machine learning  1980, computer science, machine learning, neural networks, zipcode recognision problem, bell lab  </vt:lpstr>
      <vt:lpstr>PowerPoint Presentation</vt:lpstr>
      <vt:lpstr>Machine learning</vt:lpstr>
      <vt:lpstr>PowerPoint Presentation</vt:lpstr>
      <vt:lpstr>Ensemble tree-based methods</vt:lpstr>
      <vt:lpstr>PowerPoint Presentation</vt:lpstr>
      <vt:lpstr>Ensemble trees -- reducing model variance </vt:lpstr>
      <vt:lpstr>Random forest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convolutional neural networks</vt:lpstr>
      <vt:lpstr> Deep learning: neural networks</vt:lpstr>
      <vt:lpstr>PowerPoint Presentation</vt:lpstr>
      <vt:lpstr>PowerPoint Presentation</vt:lpstr>
      <vt:lpstr>What can the machine learning methods tell? Partial dependence plot, trees, variable 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and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382</cp:revision>
  <cp:lastPrinted>2019-09-03T21:54:25Z</cp:lastPrinted>
  <dcterms:modified xsi:type="dcterms:W3CDTF">2020-07-17T12:32:05Z</dcterms:modified>
</cp:coreProperties>
</file>